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74" r:id="rId3"/>
    <p:sldId id="259" r:id="rId4"/>
    <p:sldId id="263" r:id="rId5"/>
    <p:sldId id="257" r:id="rId6"/>
    <p:sldId id="272" r:id="rId7"/>
    <p:sldId id="266" r:id="rId8"/>
    <p:sldId id="265" r:id="rId9"/>
    <p:sldId id="275" r:id="rId10"/>
    <p:sldId id="267" r:id="rId11"/>
    <p:sldId id="269" r:id="rId12"/>
    <p:sldId id="268" r:id="rId13"/>
    <p:sldId id="270" r:id="rId14"/>
    <p:sldId id="271" r:id="rId15"/>
    <p:sldId id="277" r:id="rId16"/>
    <p:sldId id="278" r:id="rId17"/>
    <p:sldId id="279" r:id="rId18"/>
    <p:sldId id="280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ckard, Katherine" initials="LK" lastIdx="1" clrIdx="0">
    <p:extLst>
      <p:ext uri="{19B8F6BF-5375-455C-9EA6-DF929625EA0E}">
        <p15:presenceInfo xmlns:p15="http://schemas.microsoft.com/office/powerpoint/2012/main" userId="S::klockard@smu.edu::499f985b-7ed8-442f-81dc-c16af7a400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42"/>
    <p:restoredTop sz="83179"/>
  </p:normalViewPr>
  <p:slideViewPr>
    <p:cSldViewPr snapToGrid="0" snapToObjects="1">
      <p:cViewPr varScale="1">
        <p:scale>
          <a:sx n="60" d="100"/>
          <a:sy n="60" d="100"/>
        </p:scale>
        <p:origin x="208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4T18:38:03.73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28A68-0A97-8E49-A1FC-45F44C393418}" type="datetimeFigureOut">
              <a:rPr lang="en-US" smtClean="0"/>
              <a:t>6/22/21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841AD-9382-EF4A-BAEF-8E9D28E67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2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Q1 Breweries by state – we see Colorado has the maximum with 47 breweries and DC, North Dakota, South Dakota, and West </a:t>
            </a:r>
            <a:r>
              <a:rPr lang="en-US" dirty="0" err="1"/>
              <a:t>Viriginia</a:t>
            </a:r>
            <a:r>
              <a:rPr lang="en-US" dirty="0"/>
              <a:t> have the least with only 1 brewery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93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00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90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outlier: Maximum ABV beer is only 24 IBU</a:t>
            </a:r>
          </a:p>
          <a:p>
            <a:endParaRPr lang="en-US" dirty="0"/>
          </a:p>
          <a:p>
            <a:r>
              <a:rPr lang="en-US" dirty="0"/>
              <a:t>Q7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32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outlier: Maximum ABV beer is only 24 IBU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8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Q1 - Top 3 breweries hold 21% of the nation’s breweries.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7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Q3 Missing Data – IBUs have the most missing data at 41.7% of the data set. </a:t>
            </a:r>
          </a:p>
          <a:p>
            <a:r>
              <a:rPr lang="en-US" dirty="0"/>
              <a:t>ABV – 2.57%. Style .21%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5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Q3 Missing Data – IBUs have the most missing data at 41.7% of the data set. </a:t>
            </a:r>
          </a:p>
          <a:p>
            <a:r>
              <a:rPr lang="en-US" dirty="0"/>
              <a:t>ABV – 2.57%. Style .21%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32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6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19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37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98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841AD-9382-EF4A-BAEF-8E9D28E67A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2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16257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9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3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28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58792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5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4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4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961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2555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7A50559-AFE1-C942-956F-971FEDD4942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CBA5B4E-8779-CF44-8A37-626D227D63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910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wbound.com/news/upslope-brewing-releases-vol-5-of-lee-hill-seri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1i7h2skkdect3.cloudfront.net/wp-content/uploads/2020/07/louis-hansel-shotsoflouis-WCm4dFvZnMM-unsplash-scaled-1170x780.jpg" TargetMode="External"/><Relationship Id="rId5" Type="http://schemas.openxmlformats.org/officeDocument/2006/relationships/hyperlink" Target="https://untappd.akamaized.net/photos/2021_04_11/1201ae34f779dcca160fc2db79709347_640x640.jpg" TargetMode="External"/><Relationship Id="rId4" Type="http://schemas.openxmlformats.org/officeDocument/2006/relationships/hyperlink" Target="https://cdn.shopify.com/s/files/1/0548/5481/products/0003_astoria_2ipa_0453c602-0e68-438b-bf04-d8b1cf314d19.jpeg?v=140591588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E20A-15C9-8042-AFB7-057D51182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Case study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EE166-4A2A-8A4D-9CFE-721478C26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Eli </a:t>
            </a:r>
            <a:r>
              <a:rPr lang="en-US" dirty="0" err="1"/>
              <a:t>Kravez</a:t>
            </a:r>
            <a:r>
              <a:rPr lang="en-US" dirty="0"/>
              <a:t> &amp; Katherine Lockard</a:t>
            </a:r>
          </a:p>
        </p:txBody>
      </p:sp>
    </p:spTree>
    <p:extLst>
      <p:ext uri="{BB962C8B-B14F-4D97-AF65-F5344CB8AC3E}">
        <p14:creationId xmlns:p14="http://schemas.microsoft.com/office/powerpoint/2010/main" val="110788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B502-07F8-DA40-A080-71F91E65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005"/>
          </a:xfrm>
        </p:spPr>
        <p:txBody>
          <a:bodyPr/>
          <a:lstStyle/>
          <a:p>
            <a:r>
              <a:rPr lang="en-US" dirty="0"/>
              <a:t>Maximum ABV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0BE3C-491B-A14D-84E4-D09C651FBE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51" y="1338259"/>
            <a:ext cx="1663700" cy="47371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121227-D885-014A-A210-380B63675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515941"/>
            <a:ext cx="5137717" cy="23817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Colorado</a:t>
            </a:r>
          </a:p>
          <a:p>
            <a:r>
              <a:rPr lang="en-US" dirty="0"/>
              <a:t>Lee Hill Series Vol. 5 - Belgian Style </a:t>
            </a:r>
            <a:r>
              <a:rPr lang="en-US" dirty="0" err="1"/>
              <a:t>Quadrupel</a:t>
            </a:r>
            <a:r>
              <a:rPr lang="en-US" dirty="0"/>
              <a:t> Ale from Upslope Brewing Co.</a:t>
            </a:r>
          </a:p>
          <a:p>
            <a:r>
              <a:rPr lang="en-US" dirty="0"/>
              <a:t>ABV: 12.8%</a:t>
            </a:r>
          </a:p>
          <a:p>
            <a:r>
              <a:rPr lang="en-US" dirty="0"/>
              <a:t>IBU: 24</a:t>
            </a:r>
          </a:p>
          <a:p>
            <a:r>
              <a:rPr lang="en-US" dirty="0"/>
              <a:t>Style: </a:t>
            </a:r>
            <a:r>
              <a:rPr lang="en-US" dirty="0" err="1"/>
              <a:t>Quadrupel</a:t>
            </a:r>
            <a:r>
              <a:rPr lang="en-US" dirty="0"/>
              <a:t> (Quad)</a:t>
            </a:r>
          </a:p>
        </p:txBody>
      </p:sp>
    </p:spTree>
    <p:extLst>
      <p:ext uri="{BB962C8B-B14F-4D97-AF65-F5344CB8AC3E}">
        <p14:creationId xmlns:p14="http://schemas.microsoft.com/office/powerpoint/2010/main" val="3775691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B502-07F8-DA40-A080-71F91E65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005"/>
          </a:xfrm>
        </p:spPr>
        <p:txBody>
          <a:bodyPr/>
          <a:lstStyle/>
          <a:p>
            <a:r>
              <a:rPr lang="en-US" dirty="0"/>
              <a:t>Maximum IBU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121227-D885-014A-A210-380B63675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88914"/>
            <a:ext cx="3910167" cy="2795095"/>
          </a:xfrm>
        </p:spPr>
        <p:txBody>
          <a:bodyPr>
            <a:normAutofit/>
          </a:bodyPr>
          <a:lstStyle/>
          <a:p>
            <a:r>
              <a:rPr lang="en-US" dirty="0"/>
              <a:t>Oregon</a:t>
            </a:r>
          </a:p>
          <a:p>
            <a:r>
              <a:rPr lang="en-US" dirty="0"/>
              <a:t>Bitter Bitch Imperial IPA from Astoria Brewing Company</a:t>
            </a:r>
          </a:p>
          <a:p>
            <a:r>
              <a:rPr lang="en-US" dirty="0"/>
              <a:t>IBU: 138</a:t>
            </a:r>
          </a:p>
          <a:p>
            <a:r>
              <a:rPr lang="en-US" dirty="0"/>
              <a:t>ABV: 8.2%</a:t>
            </a:r>
          </a:p>
          <a:p>
            <a:r>
              <a:rPr lang="en-US" dirty="0"/>
              <a:t>Style: American Double / Imperial IPA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D1DBC-E8A7-D046-8EAC-89756EFF1A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2443" y="294484"/>
            <a:ext cx="3216406" cy="3216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4E346-8AF8-2B46-B7AD-4CDDFFBFA1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477" y="2962284"/>
            <a:ext cx="3601232" cy="360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B502-07F8-DA40-A080-71F91E65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3602"/>
            <a:ext cx="9601200" cy="905005"/>
          </a:xfrm>
        </p:spPr>
        <p:txBody>
          <a:bodyPr/>
          <a:lstStyle/>
          <a:p>
            <a:r>
              <a:rPr lang="en-US" dirty="0"/>
              <a:t>Distribution of ABV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963299-4EF7-A04F-A218-234B3B1E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285" y="1700724"/>
            <a:ext cx="4405542" cy="4574816"/>
          </a:xfrm>
        </p:spPr>
        <p:txBody>
          <a:bodyPr>
            <a:normAutofit/>
          </a:bodyPr>
          <a:lstStyle/>
          <a:p>
            <a:r>
              <a:rPr lang="en-US" dirty="0"/>
              <a:t>Summary Statistics of Percent ABV:</a:t>
            </a:r>
          </a:p>
          <a:p>
            <a:pPr lvl="1"/>
            <a:r>
              <a:rPr lang="en-US" dirty="0"/>
              <a:t>Min: 1.0%</a:t>
            </a:r>
          </a:p>
          <a:p>
            <a:pPr lvl="1"/>
            <a:r>
              <a:rPr lang="en-US" dirty="0"/>
              <a:t>Q1: 5.0%</a:t>
            </a:r>
          </a:p>
          <a:p>
            <a:pPr lvl="1"/>
            <a:r>
              <a:rPr lang="en-US" dirty="0"/>
              <a:t>Median: 5.6%</a:t>
            </a:r>
          </a:p>
          <a:p>
            <a:pPr lvl="1"/>
            <a:r>
              <a:rPr lang="en-US" dirty="0"/>
              <a:t>Mean: 5.972%</a:t>
            </a:r>
          </a:p>
          <a:p>
            <a:pPr lvl="1"/>
            <a:r>
              <a:rPr lang="en-US" dirty="0"/>
              <a:t>Q3: 6.7%</a:t>
            </a:r>
          </a:p>
          <a:p>
            <a:pPr lvl="1"/>
            <a:r>
              <a:rPr lang="en-US" dirty="0"/>
              <a:t>Max: 12.8%</a:t>
            </a:r>
          </a:p>
          <a:p>
            <a:r>
              <a:rPr lang="en-US" dirty="0"/>
              <a:t>Mean &gt; Median</a:t>
            </a:r>
          </a:p>
          <a:p>
            <a:r>
              <a:rPr lang="en-US" dirty="0"/>
              <a:t>Right-skewed distribution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B9C5E1-59B1-F347-A4AA-D234F3214D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9020" y="1467079"/>
            <a:ext cx="6332323" cy="457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9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B502-07F8-DA40-A080-71F91E65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75" y="347805"/>
            <a:ext cx="9601200" cy="905005"/>
          </a:xfrm>
        </p:spPr>
        <p:txBody>
          <a:bodyPr/>
          <a:lstStyle/>
          <a:p>
            <a:r>
              <a:rPr lang="en-US" dirty="0"/>
              <a:t>Distribution of ABV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E18EF-84B5-A949-85B6-54E53E7E0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19A97-459E-5746-8B4B-3DB91FF336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975" y="2286000"/>
            <a:ext cx="10795980" cy="35814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35AF6E6-9C11-2C42-BEFC-0A09907925C8}"/>
              </a:ext>
            </a:extLst>
          </p:cNvPr>
          <p:cNvSpPr/>
          <p:nvPr/>
        </p:nvSpPr>
        <p:spPr>
          <a:xfrm>
            <a:off x="2913630" y="6236326"/>
            <a:ext cx="1479477" cy="547735"/>
          </a:xfrm>
          <a:prstGeom prst="wedgeRectCallout">
            <a:avLst>
              <a:gd name="adj1" fmla="val -21769"/>
              <a:gd name="adj2" fmla="val -157447"/>
            </a:avLst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Only 2 beers from Delaware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30048174-2836-1B42-A7AD-7442E4807253}"/>
              </a:ext>
            </a:extLst>
          </p:cNvPr>
          <p:cNvSpPr/>
          <p:nvPr/>
        </p:nvSpPr>
        <p:spPr>
          <a:xfrm>
            <a:off x="9932894" y="6236327"/>
            <a:ext cx="1934061" cy="547735"/>
          </a:xfrm>
          <a:prstGeom prst="wedgeRectCallout">
            <a:avLst>
              <a:gd name="adj1" fmla="val 28063"/>
              <a:gd name="adj2" fmla="val -157447"/>
            </a:avLst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Only 2 beers from West Virginia</a:t>
            </a: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C8470ACC-C289-7F44-A4C0-82FADFE2CBD6}"/>
              </a:ext>
            </a:extLst>
          </p:cNvPr>
          <p:cNvSpPr/>
          <p:nvPr/>
        </p:nvSpPr>
        <p:spPr>
          <a:xfrm>
            <a:off x="5683523" y="6236326"/>
            <a:ext cx="1479477" cy="547735"/>
          </a:xfrm>
          <a:prstGeom prst="wedgeRectCallout">
            <a:avLst>
              <a:gd name="adj1" fmla="val -21769"/>
              <a:gd name="adj2" fmla="val -157447"/>
            </a:avLst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Many outliers in Michigan</a:t>
            </a:r>
          </a:p>
        </p:txBody>
      </p:sp>
    </p:spTree>
    <p:extLst>
      <p:ext uri="{BB962C8B-B14F-4D97-AF65-F5344CB8AC3E}">
        <p14:creationId xmlns:p14="http://schemas.microsoft.com/office/powerpoint/2010/main" val="3108900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B502-07F8-DA40-A080-71F91E65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75" y="347805"/>
            <a:ext cx="9601200" cy="905005"/>
          </a:xfrm>
        </p:spPr>
        <p:txBody>
          <a:bodyPr/>
          <a:lstStyle/>
          <a:p>
            <a:r>
              <a:rPr lang="en-US" dirty="0"/>
              <a:t>Relationship between IBU and ABV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E18EF-84B5-A949-85B6-54E53E7E0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901" y="2905374"/>
            <a:ext cx="3758928" cy="1047252"/>
          </a:xfrm>
        </p:spPr>
        <p:txBody>
          <a:bodyPr>
            <a:normAutofit/>
          </a:bodyPr>
          <a:lstStyle/>
          <a:p>
            <a:r>
              <a:rPr lang="en-US" dirty="0"/>
              <a:t>Positive correlation between ABV and IBU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AD9B7-0CAB-8E4F-B1EB-D5FE1D10AD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899" y="1922849"/>
            <a:ext cx="6880420" cy="3274512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EE67DADD-3B61-204E-9C88-0E7A51DB70C0}"/>
              </a:ext>
            </a:extLst>
          </p:cNvPr>
          <p:cNvSpPr/>
          <p:nvPr/>
        </p:nvSpPr>
        <p:spPr>
          <a:xfrm>
            <a:off x="10278807" y="5867400"/>
            <a:ext cx="1838036" cy="815512"/>
          </a:xfrm>
          <a:prstGeom prst="wedgeRectCallout">
            <a:avLst>
              <a:gd name="adj1" fmla="val 19994"/>
              <a:gd name="adj2" fmla="val -917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Lee Hill Series Vol. 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205F8D-D7FB-0940-BECB-083E4EAA5C50}"/>
              </a:ext>
            </a:extLst>
          </p:cNvPr>
          <p:cNvCxnSpPr>
            <a:stCxn id="6" idx="4"/>
          </p:cNvCxnSpPr>
          <p:nvPr/>
        </p:nvCxnSpPr>
        <p:spPr>
          <a:xfrm flipV="1">
            <a:off x="11565322" y="4083485"/>
            <a:ext cx="8727" cy="1443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536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C744-232E-5B4B-AC22-A0FE0C4F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6673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951C9-2E07-F441-B9B8-D465933DD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18" y="2192203"/>
            <a:ext cx="5010727" cy="3472873"/>
          </a:xfrm>
        </p:spPr>
        <p:txBody>
          <a:bodyPr/>
          <a:lstStyle/>
          <a:p>
            <a:r>
              <a:rPr lang="en-US" dirty="0"/>
              <a:t>Built </a:t>
            </a:r>
            <a:r>
              <a:rPr lang="en-US" dirty="0" err="1"/>
              <a:t>kNN</a:t>
            </a:r>
            <a:r>
              <a:rPr lang="en-US" dirty="0"/>
              <a:t> classification model using</a:t>
            </a:r>
          </a:p>
          <a:p>
            <a:pPr lvl="1"/>
            <a:r>
              <a:rPr lang="en-US" dirty="0"/>
              <a:t>K = 5</a:t>
            </a:r>
          </a:p>
          <a:p>
            <a:pPr lvl="1"/>
            <a:r>
              <a:rPr lang="en-US" dirty="0"/>
              <a:t>Mean accuracy = .905</a:t>
            </a:r>
          </a:p>
          <a:p>
            <a:r>
              <a:rPr lang="en-US" dirty="0"/>
              <a:t>This classification model will look at the 5 nearest neighbors and classify the unknown using majority rule</a:t>
            </a:r>
          </a:p>
          <a:p>
            <a:r>
              <a:rPr lang="en-US" dirty="0"/>
              <a:t>Also tested a naïve-bayes model, but </a:t>
            </a:r>
            <a:r>
              <a:rPr lang="en-US" dirty="0" err="1"/>
              <a:t>kNN</a:t>
            </a:r>
            <a:r>
              <a:rPr lang="en-US" dirty="0"/>
              <a:t> using k – 5 was more accurate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714F3-FBBB-054D-8BA5-039BB12694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858" y="1953253"/>
            <a:ext cx="5639676" cy="37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4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C744-232E-5B4B-AC22-A0FE0C4F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6673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951C9-2E07-F441-B9B8-D465933DD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900" y="1911928"/>
            <a:ext cx="6073864" cy="4021003"/>
          </a:xfrm>
        </p:spPr>
        <p:txBody>
          <a:bodyPr/>
          <a:lstStyle/>
          <a:p>
            <a:r>
              <a:rPr lang="en-US" dirty="0"/>
              <a:t>Using k = 5</a:t>
            </a:r>
          </a:p>
          <a:p>
            <a:pPr lvl="1"/>
            <a:r>
              <a:rPr lang="en-US" dirty="0"/>
              <a:t>Specificity: 0.8767</a:t>
            </a:r>
          </a:p>
          <a:p>
            <a:pPr lvl="1"/>
            <a:r>
              <a:rPr lang="en-US" dirty="0"/>
              <a:t>Sensitivity: 0.8580</a:t>
            </a:r>
          </a:p>
          <a:p>
            <a:r>
              <a:rPr lang="en-US" dirty="0"/>
              <a:t>Test Data:</a:t>
            </a:r>
          </a:p>
          <a:p>
            <a:pPr lvl="1"/>
            <a:r>
              <a:rPr lang="en-US" dirty="0"/>
              <a:t>512 IPA: </a:t>
            </a:r>
            <a:r>
              <a:rPr lang="en-US" i="0" dirty="0"/>
              <a:t>65 IBU and 7.2% ABV</a:t>
            </a:r>
            <a:endParaRPr lang="en-US" dirty="0"/>
          </a:p>
          <a:p>
            <a:pPr lvl="1"/>
            <a:r>
              <a:rPr lang="en-US" dirty="0"/>
              <a:t>Fire Ant Funeral Amber Ale: 32 IBU and 6.6% ABV</a:t>
            </a:r>
          </a:p>
          <a:p>
            <a:r>
              <a:rPr lang="en-US" dirty="0"/>
              <a:t>Model classified each correctly, with 100% probability</a:t>
            </a:r>
          </a:p>
          <a:p>
            <a:pPr lvl="1"/>
            <a:endParaRPr lang="en-US" dirty="0"/>
          </a:p>
        </p:txBody>
      </p:sp>
      <p:pic>
        <p:nvPicPr>
          <p:cNvPr id="6" name="Picture 5" descr="A can of soda&#10;&#10;Description automatically generated with low confidence">
            <a:extLst>
              <a:ext uri="{FF2B5EF4-FFF2-40B4-BE49-F238E27FC236}">
                <a16:creationId xmlns:a16="http://schemas.microsoft.com/office/drawing/2014/main" id="{7ADCF5D3-FF66-3948-9B6F-E73C6AC64B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3428" y="2674803"/>
            <a:ext cx="2575093" cy="3390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4FA8D-58EE-F046-BFDD-8E74FDBA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569" y="2674803"/>
            <a:ext cx="1695162" cy="339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6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951C9-2E07-F441-B9B8-D465933DD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899" y="1745673"/>
            <a:ext cx="5676703" cy="4618181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/>
              <a:t>There are only two beers from Delaware</a:t>
            </a:r>
          </a:p>
          <a:p>
            <a:r>
              <a:rPr lang="en-US" sz="1700" dirty="0"/>
              <a:t>Looked at most popular beers in neighbor states</a:t>
            </a:r>
          </a:p>
          <a:p>
            <a:pPr lvl="1"/>
            <a:r>
              <a:rPr lang="en-US" sz="1700" dirty="0"/>
              <a:t>New Jersey</a:t>
            </a:r>
          </a:p>
          <a:p>
            <a:pPr lvl="1"/>
            <a:r>
              <a:rPr lang="en-US" sz="1700" dirty="0"/>
              <a:t>Maryland</a:t>
            </a:r>
          </a:p>
          <a:p>
            <a:r>
              <a:rPr lang="en-US" sz="1700" dirty="0"/>
              <a:t>Based upon neighbors, beers that could be successful in Delaware are:</a:t>
            </a:r>
          </a:p>
          <a:p>
            <a:pPr lvl="1"/>
            <a:r>
              <a:rPr lang="en-US" sz="1700" dirty="0"/>
              <a:t>American IPA:</a:t>
            </a:r>
          </a:p>
          <a:p>
            <a:pPr lvl="2"/>
            <a:r>
              <a:rPr lang="en-US" sz="1500" dirty="0"/>
              <a:t>50-60 IBU</a:t>
            </a:r>
          </a:p>
          <a:p>
            <a:pPr lvl="2"/>
            <a:r>
              <a:rPr lang="en-US" sz="1500" dirty="0"/>
              <a:t>7% ABV</a:t>
            </a:r>
          </a:p>
          <a:p>
            <a:pPr lvl="1"/>
            <a:r>
              <a:rPr lang="en-US" sz="1700" dirty="0"/>
              <a:t>Imperial IPA</a:t>
            </a:r>
          </a:p>
          <a:p>
            <a:pPr lvl="2"/>
            <a:r>
              <a:rPr lang="en-US" sz="1500" dirty="0"/>
              <a:t>80-90 IBU </a:t>
            </a:r>
          </a:p>
          <a:p>
            <a:pPr lvl="2"/>
            <a:r>
              <a:rPr lang="en-US" sz="1500" dirty="0"/>
              <a:t>8% ABV</a:t>
            </a:r>
          </a:p>
          <a:p>
            <a:pPr lvl="1"/>
            <a:r>
              <a:rPr lang="en-US" sz="1700" dirty="0"/>
              <a:t>Belgian Pale Ale </a:t>
            </a:r>
          </a:p>
          <a:p>
            <a:pPr lvl="2"/>
            <a:r>
              <a:rPr lang="en-US" sz="1500" dirty="0"/>
              <a:t>20 IBU </a:t>
            </a:r>
          </a:p>
          <a:p>
            <a:pPr lvl="2"/>
            <a:r>
              <a:rPr lang="en-US" sz="1500" dirty="0"/>
              <a:t>7% ABV</a:t>
            </a:r>
            <a:endParaRPr lang="en-US" sz="1700" dirty="0"/>
          </a:p>
          <a:p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DFC04A7-B7E1-E640-B174-EE719B1529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399" y="501073"/>
            <a:ext cx="4430423" cy="304972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66ED48D-3A08-2A4B-B1E3-BA01D7314E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726" y="3633362"/>
            <a:ext cx="4365768" cy="308237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E9A680C-00F0-EB48-BE7C-B20D75F985D2}"/>
              </a:ext>
            </a:extLst>
          </p:cNvPr>
          <p:cNvSpPr txBox="1">
            <a:spLocks/>
          </p:cNvSpPr>
          <p:nvPr/>
        </p:nvSpPr>
        <p:spPr>
          <a:xfrm>
            <a:off x="871883" y="417946"/>
            <a:ext cx="5833719" cy="12538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New Product Recommendations for DE</a:t>
            </a:r>
          </a:p>
        </p:txBody>
      </p:sp>
    </p:spTree>
    <p:extLst>
      <p:ext uri="{BB962C8B-B14F-4D97-AF65-F5344CB8AC3E}">
        <p14:creationId xmlns:p14="http://schemas.microsoft.com/office/powerpoint/2010/main" val="2622076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C744-232E-5B4B-AC22-A0FE0C4F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118" y="346622"/>
            <a:ext cx="5833719" cy="1253836"/>
          </a:xfrm>
        </p:spPr>
        <p:txBody>
          <a:bodyPr>
            <a:normAutofit fontScale="90000"/>
          </a:bodyPr>
          <a:lstStyle/>
          <a:p>
            <a:r>
              <a:rPr lang="en-US" dirty="0"/>
              <a:t>New Product Recommendations for WV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951C9-2E07-F441-B9B8-D465933DD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899" y="1911928"/>
            <a:ext cx="5067101" cy="4599450"/>
          </a:xfrm>
        </p:spPr>
        <p:txBody>
          <a:bodyPr>
            <a:noAutofit/>
          </a:bodyPr>
          <a:lstStyle/>
          <a:p>
            <a:r>
              <a:rPr lang="en-US" sz="1600" dirty="0"/>
              <a:t>There are also only two beers from West Virginia</a:t>
            </a:r>
          </a:p>
          <a:p>
            <a:r>
              <a:rPr lang="en-US" sz="1600" dirty="0"/>
              <a:t>Looked at most popular beers in neighbor states</a:t>
            </a:r>
          </a:p>
          <a:p>
            <a:pPr lvl="1"/>
            <a:r>
              <a:rPr lang="en-US" sz="1600" dirty="0"/>
              <a:t>Pennsylvania</a:t>
            </a:r>
          </a:p>
          <a:p>
            <a:pPr lvl="1"/>
            <a:r>
              <a:rPr lang="en-US" sz="1600" dirty="0"/>
              <a:t>Virginia</a:t>
            </a:r>
          </a:p>
          <a:p>
            <a:pPr lvl="1"/>
            <a:r>
              <a:rPr lang="en-US" sz="1600" dirty="0"/>
              <a:t>Kentucky</a:t>
            </a:r>
          </a:p>
          <a:p>
            <a:pPr lvl="1"/>
            <a:r>
              <a:rPr lang="en-US" sz="1600" dirty="0"/>
              <a:t>Ohio</a:t>
            </a:r>
          </a:p>
          <a:p>
            <a:r>
              <a:rPr lang="en-US" sz="1600" dirty="0"/>
              <a:t>Based upon neighbor states, beers that could be successful in West Virginia are:</a:t>
            </a:r>
          </a:p>
          <a:p>
            <a:pPr lvl="1"/>
            <a:r>
              <a:rPr lang="en-US" sz="1600" dirty="0"/>
              <a:t>American IPA </a:t>
            </a:r>
          </a:p>
          <a:p>
            <a:pPr lvl="2"/>
            <a:r>
              <a:rPr lang="en-US" sz="1600" dirty="0"/>
              <a:t>70 IBU </a:t>
            </a:r>
          </a:p>
          <a:p>
            <a:pPr lvl="2"/>
            <a:r>
              <a:rPr lang="en-US" sz="1600" dirty="0"/>
              <a:t>ABV of 6-7%</a:t>
            </a:r>
          </a:p>
          <a:p>
            <a:pPr lvl="1"/>
            <a:r>
              <a:rPr lang="en-US" sz="1600" dirty="0"/>
              <a:t>American Pale Ale (APA)</a:t>
            </a:r>
          </a:p>
          <a:p>
            <a:pPr lvl="2"/>
            <a:r>
              <a:rPr lang="en-US" sz="1600" dirty="0"/>
              <a:t>45 IBU</a:t>
            </a:r>
          </a:p>
          <a:p>
            <a:pPr lvl="2"/>
            <a:r>
              <a:rPr lang="en-US" sz="1600" dirty="0"/>
              <a:t>5-6% ABV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07141E8-7FF7-8141-A685-1E4B765C59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726" y="346622"/>
            <a:ext cx="4365768" cy="308237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B2C07AE-34C6-0A43-BAA5-7DFDBB2D21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726" y="3604166"/>
            <a:ext cx="4365768" cy="30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2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B502-07F8-DA40-A080-71F91E65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75" y="652605"/>
            <a:ext cx="9601200" cy="905005"/>
          </a:xfrm>
        </p:spPr>
        <p:txBody>
          <a:bodyPr/>
          <a:lstStyle/>
          <a:p>
            <a:r>
              <a:rPr lang="en-US" dirty="0"/>
              <a:t>Image Links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E18EF-84B5-A949-85B6-54E53E7E0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74" y="1557609"/>
            <a:ext cx="10332131" cy="464778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https://www.brewbound.com/news/upslope-brewing-releases-vol-5-of-lee-hill-series/</a:t>
            </a:r>
            <a:endParaRPr lang="en-US" dirty="0"/>
          </a:p>
          <a:p>
            <a:r>
              <a:rPr lang="en-US" dirty="0">
                <a:hlinkClick r:id="rId4"/>
              </a:rPr>
              <a:t>https://cdn.shopify.com/s/files/1/0548/5481/products/0003_astoria_2ipa_0453c602-0e68-438b-bf04-d8b1cf314d19.jpeg?v=1405915880</a:t>
            </a:r>
            <a:endParaRPr lang="en-US" dirty="0"/>
          </a:p>
          <a:p>
            <a:r>
              <a:rPr lang="en-US" dirty="0">
                <a:hlinkClick r:id="rId5"/>
              </a:rPr>
              <a:t>https://untappd.akamaized.net/photos/2021_04_11/1201ae34f779dcca160fc2db79709347_640x640.jpg</a:t>
            </a:r>
            <a:endParaRPr lang="en-US" dirty="0"/>
          </a:p>
          <a:p>
            <a:r>
              <a:rPr lang="en-US" dirty="0">
                <a:hlinkClick r:id="rId6"/>
              </a:rPr>
              <a:t>https://d1i7h2skkdect3.cloudfront.net/wp-content/uploads/2020/07/louis-hansel-shotsoflouis-WCm4dFvZnMM-unsplash-scaled-1170x780.jpg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5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3005-7A7E-E045-854E-D3916F0D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278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6C1DC-7C33-5944-AD17-C606D7C6D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127" y="2417619"/>
            <a:ext cx="4742873" cy="3602182"/>
          </a:xfrm>
        </p:spPr>
        <p:txBody>
          <a:bodyPr>
            <a:normAutofit/>
          </a:bodyPr>
          <a:lstStyle/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Analyzing the beers and breweries in the US</a:t>
            </a:r>
          </a:p>
          <a:p>
            <a:pPr lvl="1"/>
            <a:r>
              <a:rPr lang="en-US" dirty="0"/>
              <a:t>Data sets contain 2410 different beers and 558 breweries in the 50 states</a:t>
            </a:r>
          </a:p>
          <a:p>
            <a:pPr lvl="1"/>
            <a:r>
              <a:rPr lang="en-US" dirty="0"/>
              <a:t>We will analyze alcohol content and bitterness for the beers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1D43B-DE26-5449-8918-5865ABF112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97741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5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1F07-1301-AD49-A4C3-3F895AFD1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8826"/>
            <a:ext cx="9601200" cy="773463"/>
          </a:xfrm>
        </p:spPr>
        <p:txBody>
          <a:bodyPr>
            <a:normAutofit/>
          </a:bodyPr>
          <a:lstStyle/>
          <a:p>
            <a:r>
              <a:rPr lang="en-US" dirty="0"/>
              <a:t>Breweries 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4AA66-B52F-1C4F-B8F3-FD73ED88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0518"/>
            <a:ext cx="4455459" cy="396688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D761F-E830-0E45-BF70-A98E55D8DE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710" y="1669413"/>
            <a:ext cx="10560424" cy="498432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25D2FB-BDC4-C14F-93A2-3F1A9E853A8F}"/>
              </a:ext>
            </a:extLst>
          </p:cNvPr>
          <p:cNvSpPr txBox="1">
            <a:spLocks/>
          </p:cNvSpPr>
          <p:nvPr/>
        </p:nvSpPr>
        <p:spPr>
          <a:xfrm>
            <a:off x="8293213" y="715557"/>
            <a:ext cx="3450921" cy="1298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CO: 47 breweries</a:t>
            </a:r>
          </a:p>
          <a:p>
            <a:r>
              <a:rPr lang="en-US" dirty="0"/>
              <a:t>DC, ND, SD, WV: 1 brewery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1F07-1301-AD49-A4C3-3F895AFD1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8826"/>
            <a:ext cx="9601200" cy="773463"/>
          </a:xfrm>
        </p:spPr>
        <p:txBody>
          <a:bodyPr>
            <a:normAutofit/>
          </a:bodyPr>
          <a:lstStyle/>
          <a:p>
            <a:r>
              <a:rPr lang="en-US" dirty="0"/>
              <a:t>Breweries by State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25D2FB-BDC4-C14F-93A2-3F1A9E853A8F}"/>
              </a:ext>
            </a:extLst>
          </p:cNvPr>
          <p:cNvSpPr txBox="1">
            <a:spLocks/>
          </p:cNvSpPr>
          <p:nvPr/>
        </p:nvSpPr>
        <p:spPr>
          <a:xfrm>
            <a:off x="1702496" y="3217230"/>
            <a:ext cx="3450921" cy="1298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DDB980-0FA0-AD4E-ABE0-811381F28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603" y="2388917"/>
            <a:ext cx="3384219" cy="2759368"/>
          </a:xfrm>
        </p:spPr>
        <p:txBody>
          <a:bodyPr>
            <a:normAutofit/>
          </a:bodyPr>
          <a:lstStyle/>
          <a:p>
            <a:r>
              <a:rPr lang="en-US" dirty="0"/>
              <a:t>Top 3 States:</a:t>
            </a:r>
          </a:p>
          <a:p>
            <a:pPr lvl="1"/>
            <a:r>
              <a:rPr lang="en-US" dirty="0"/>
              <a:t>Colorado</a:t>
            </a:r>
          </a:p>
          <a:p>
            <a:pPr lvl="1"/>
            <a:r>
              <a:rPr lang="en-US" dirty="0"/>
              <a:t>California</a:t>
            </a:r>
          </a:p>
          <a:p>
            <a:pPr lvl="1"/>
            <a:r>
              <a:rPr lang="en-US" dirty="0"/>
              <a:t>Michigan</a:t>
            </a:r>
          </a:p>
          <a:p>
            <a:r>
              <a:rPr lang="en-US" dirty="0"/>
              <a:t>These states hold </a:t>
            </a:r>
            <a:r>
              <a:rPr lang="en-US" b="1" dirty="0"/>
              <a:t>21% </a:t>
            </a:r>
            <a:r>
              <a:rPr lang="en-US" dirty="0"/>
              <a:t>of the nation’s breweries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F103D-16C4-4E72-B320-38A251B9FD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822" y="1462983"/>
            <a:ext cx="7097633" cy="425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30373-5BE3-6543-8D04-F632B88A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842" y="447806"/>
            <a:ext cx="9601200" cy="827690"/>
          </a:xfrm>
        </p:spPr>
        <p:txBody>
          <a:bodyPr>
            <a:normAutofit/>
          </a:bodyPr>
          <a:lstStyle/>
          <a:p>
            <a:r>
              <a:rPr lang="en-US" dirty="0"/>
              <a:t>Visualizing the Missing Data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374579-CAC7-2B40-AD7D-3A281C88E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205" y="2181605"/>
            <a:ext cx="3542679" cy="2878910"/>
          </a:xfrm>
        </p:spPr>
        <p:txBody>
          <a:bodyPr>
            <a:normAutofit/>
          </a:bodyPr>
          <a:lstStyle/>
          <a:p>
            <a:r>
              <a:rPr lang="en-US" dirty="0"/>
              <a:t>Percent Missing Data:</a:t>
            </a:r>
          </a:p>
          <a:p>
            <a:pPr lvl="1"/>
            <a:r>
              <a:rPr lang="en-US" dirty="0"/>
              <a:t>IBU: 41.7%</a:t>
            </a:r>
          </a:p>
          <a:p>
            <a:pPr lvl="1"/>
            <a:r>
              <a:rPr lang="en-US" dirty="0"/>
              <a:t>ABV: 2.57%</a:t>
            </a:r>
          </a:p>
          <a:p>
            <a:pPr lvl="1"/>
            <a:r>
              <a:rPr lang="en-US" dirty="0"/>
              <a:t>Style: .21%</a:t>
            </a:r>
          </a:p>
          <a:p>
            <a:r>
              <a:rPr lang="en-US" dirty="0"/>
              <a:t>Replaced missing values using the medians of each style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83E152-21A0-2D47-AA0B-38856FA008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7492" y="1636342"/>
            <a:ext cx="5414170" cy="47738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5DD420-52F3-D447-AE0B-CC0C93246B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7492" y="1232016"/>
            <a:ext cx="5649227" cy="55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30373-5BE3-6543-8D04-F632B88A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842" y="447806"/>
            <a:ext cx="9601200" cy="827690"/>
          </a:xfrm>
        </p:spPr>
        <p:txBody>
          <a:bodyPr>
            <a:normAutofit/>
          </a:bodyPr>
          <a:lstStyle/>
          <a:p>
            <a:r>
              <a:rPr lang="en-US" dirty="0"/>
              <a:t>Replacing the Missing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374579-CAC7-2B40-AD7D-3A281C88EB5B}"/>
              </a:ext>
            </a:extLst>
          </p:cNvPr>
          <p:cNvSpPr>
            <a:spLocks noGrp="1"/>
          </p:cNvSpPr>
          <p:nvPr/>
        </p:nvSpPr>
        <p:spPr>
          <a:xfrm>
            <a:off x="1192160" y="2831845"/>
            <a:ext cx="3743095" cy="182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IBUs: 2.16% still missing</a:t>
            </a:r>
          </a:p>
          <a:p>
            <a:pPr lvl="1"/>
            <a:r>
              <a:rPr lang="en-US" dirty="0"/>
              <a:t>Most of these are ciders</a:t>
            </a:r>
          </a:p>
          <a:p>
            <a:r>
              <a:rPr lang="en-US" dirty="0"/>
              <a:t>Replaced remaining values with the global median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BF059-207F-E844-AB87-5EAC147997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216" y="1558991"/>
            <a:ext cx="6778419" cy="45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B502-07F8-DA40-A080-71F91E65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005"/>
          </a:xfrm>
        </p:spPr>
        <p:txBody>
          <a:bodyPr/>
          <a:lstStyle/>
          <a:p>
            <a:r>
              <a:rPr lang="en-US" dirty="0"/>
              <a:t>Median ABV by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ADB66-B0FE-DA43-B152-F29F61F948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936" y="2253342"/>
            <a:ext cx="7591457" cy="368915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C16918-E6DB-4E48-9100-7251BA0FB51E}"/>
              </a:ext>
            </a:extLst>
          </p:cNvPr>
          <p:cNvSpPr>
            <a:spLocks noGrp="1"/>
          </p:cNvSpPr>
          <p:nvPr/>
        </p:nvSpPr>
        <p:spPr>
          <a:xfrm>
            <a:off x="1552978" y="3586258"/>
            <a:ext cx="2834958" cy="1023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Range: 4.0% - 6.5%</a:t>
            </a:r>
          </a:p>
          <a:p>
            <a:r>
              <a:rPr lang="en-US" dirty="0"/>
              <a:t>Mean: 5.0%</a:t>
            </a:r>
          </a:p>
        </p:txBody>
      </p:sp>
    </p:spTree>
    <p:extLst>
      <p:ext uri="{BB962C8B-B14F-4D97-AF65-F5344CB8AC3E}">
        <p14:creationId xmlns:p14="http://schemas.microsoft.com/office/powerpoint/2010/main" val="202849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B502-07F8-DA40-A080-71F91E65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005"/>
          </a:xfrm>
        </p:spPr>
        <p:txBody>
          <a:bodyPr/>
          <a:lstStyle/>
          <a:p>
            <a:r>
              <a:rPr lang="en-US" dirty="0"/>
              <a:t>Median IBU by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84B13-A117-AF46-AEBE-479DB36890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495" y="2277034"/>
            <a:ext cx="7559505" cy="38951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98EC76-0319-EE45-BDFA-5D48FE1E029C}"/>
              </a:ext>
            </a:extLst>
          </p:cNvPr>
          <p:cNvSpPr>
            <a:spLocks noGrp="1"/>
          </p:cNvSpPr>
          <p:nvPr/>
        </p:nvSpPr>
        <p:spPr>
          <a:xfrm>
            <a:off x="914400" y="3103532"/>
            <a:ext cx="3575957" cy="2448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Range: 17.75 – 60.5</a:t>
            </a:r>
          </a:p>
          <a:p>
            <a:r>
              <a:rPr lang="en-US" dirty="0"/>
              <a:t>Mean: 33.11</a:t>
            </a:r>
          </a:p>
          <a:p>
            <a:r>
              <a:rPr lang="en-US" dirty="0"/>
              <a:t>Delaware &amp; West Virginia are outliers</a:t>
            </a:r>
          </a:p>
          <a:p>
            <a:pPr lvl="1"/>
            <a:r>
              <a:rPr lang="en-US" dirty="0"/>
              <a:t>Only two beers from each state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0A11505-8AD3-4135-8447-5E9586EF9496}"/>
              </a:ext>
            </a:extLst>
          </p:cNvPr>
          <p:cNvSpPr/>
          <p:nvPr/>
        </p:nvSpPr>
        <p:spPr>
          <a:xfrm rot="10800000">
            <a:off x="5259573" y="2629784"/>
            <a:ext cx="389860" cy="735419"/>
          </a:xfrm>
          <a:prstGeom prst="leftBrace">
            <a:avLst>
              <a:gd name="adj1" fmla="val 8333"/>
              <a:gd name="adj2" fmla="val 50000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EAE55-147C-4ACC-814C-37EA312456CC}"/>
              </a:ext>
            </a:extLst>
          </p:cNvPr>
          <p:cNvSpPr txBox="1"/>
          <p:nvPr/>
        </p:nvSpPr>
        <p:spPr>
          <a:xfrm>
            <a:off x="5734493" y="2858994"/>
            <a:ext cx="1488187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DE and WV Outliers</a:t>
            </a:r>
          </a:p>
        </p:txBody>
      </p:sp>
    </p:spTree>
    <p:extLst>
      <p:ext uri="{BB962C8B-B14F-4D97-AF65-F5344CB8AC3E}">
        <p14:creationId xmlns:p14="http://schemas.microsoft.com/office/powerpoint/2010/main" val="45237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B502-07F8-DA40-A080-71F91E65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5005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of State Median IBU and ABV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98EC76-0319-EE45-BDFA-5D48FE1E029C}"/>
              </a:ext>
            </a:extLst>
          </p:cNvPr>
          <p:cNvSpPr>
            <a:spLocks noGrp="1"/>
          </p:cNvSpPr>
          <p:nvPr/>
        </p:nvSpPr>
        <p:spPr>
          <a:xfrm>
            <a:off x="914400" y="3103532"/>
            <a:ext cx="3575957" cy="2448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seems to be positive correlation between median ABV and IBU.</a:t>
            </a:r>
          </a:p>
          <a:p>
            <a:pPr marL="0" indent="0">
              <a:buNone/>
            </a:pPr>
            <a:r>
              <a:rPr lang="en-US" dirty="0"/>
              <a:t>      Pearson correlation = 0.28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0B330-205A-D944-98E0-A1CE06F624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2010" y="1590805"/>
            <a:ext cx="6551340" cy="47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6050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{DAB678CC-B882-6041-8F9F-242BDD7B62D6}tf10001072</Template>
  <TotalTime>4023</TotalTime>
  <Words>746</Words>
  <Application>Microsoft Macintosh PowerPoint</Application>
  <PresentationFormat>Widescreen</PresentationFormat>
  <Paragraphs>142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Calibri</vt:lpstr>
      <vt:lpstr>Franklin Gothic Book</vt:lpstr>
      <vt:lpstr>Crop</vt:lpstr>
      <vt:lpstr>Case study 1</vt:lpstr>
      <vt:lpstr>Introduction</vt:lpstr>
      <vt:lpstr>Breweries by State</vt:lpstr>
      <vt:lpstr>Breweries by State</vt:lpstr>
      <vt:lpstr>Visualizing the Missing Data</vt:lpstr>
      <vt:lpstr>Replacing the Missing Data</vt:lpstr>
      <vt:lpstr>Median ABV by State</vt:lpstr>
      <vt:lpstr>Median IBU by State</vt:lpstr>
      <vt:lpstr>Comparison of State Median IBU and ABV</vt:lpstr>
      <vt:lpstr>Maximum ABV</vt:lpstr>
      <vt:lpstr>Maximum IBU</vt:lpstr>
      <vt:lpstr>Distribution of ABV</vt:lpstr>
      <vt:lpstr>Distribution of ABV</vt:lpstr>
      <vt:lpstr>Relationship between IBU and ABV</vt:lpstr>
      <vt:lpstr>kNN Classification</vt:lpstr>
      <vt:lpstr>kNN Classification</vt:lpstr>
      <vt:lpstr>PowerPoint Presentation</vt:lpstr>
      <vt:lpstr>New Product Recommendations for WV</vt:lpstr>
      <vt:lpstr>Image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1: Beers, Breweries, and Missing data. oh my!</dc:title>
  <dc:creator>Lockard, Katherine</dc:creator>
  <cp:lastModifiedBy>Lockard, Katherine</cp:lastModifiedBy>
  <cp:revision>54</cp:revision>
  <dcterms:created xsi:type="dcterms:W3CDTF">2021-06-13T23:28:27Z</dcterms:created>
  <dcterms:modified xsi:type="dcterms:W3CDTF">2021-06-23T21:09:01Z</dcterms:modified>
</cp:coreProperties>
</file>